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357" r:id="rId4"/>
    <p:sldId id="367" r:id="rId5"/>
    <p:sldId id="400" r:id="rId6"/>
    <p:sldId id="401" r:id="rId7"/>
    <p:sldId id="408" r:id="rId8"/>
    <p:sldId id="404" r:id="rId9"/>
    <p:sldId id="402" r:id="rId10"/>
    <p:sldId id="403" r:id="rId11"/>
    <p:sldId id="407" r:id="rId12"/>
    <p:sldId id="396" r:id="rId13"/>
    <p:sldId id="365" r:id="rId14"/>
    <p:sldId id="405" r:id="rId15"/>
    <p:sldId id="406" r:id="rId16"/>
    <p:sldId id="397" r:id="rId17"/>
    <p:sldId id="398" r:id="rId18"/>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20D"/>
    <a:srgbClr val="810001"/>
    <a:srgbClr val="151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19" autoAdjust="0"/>
    <p:restoredTop sz="70545" autoAdjust="0"/>
  </p:normalViewPr>
  <p:slideViewPr>
    <p:cSldViewPr snapToGrid="0">
      <p:cViewPr varScale="1">
        <p:scale>
          <a:sx n="85" d="100"/>
          <a:sy n="85" d="100"/>
        </p:scale>
        <p:origin x="39" y="7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F2863C30-2B25-4310-AD0B-00422C00C837}" type="datetimeFigureOut">
              <a:rPr lang="en-GB" smtClean="0"/>
              <a:t>10/01/2021</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22B5BA6-3C30-4154-97C7-A721B7E964B8}" type="slidenum">
              <a:rPr lang="en-GB" smtClean="0"/>
              <a:t>‹#›</a:t>
            </a:fld>
            <a:endParaRPr lang="en-GB"/>
          </a:p>
        </p:txBody>
      </p:sp>
    </p:spTree>
    <p:extLst>
      <p:ext uri="{BB962C8B-B14F-4D97-AF65-F5344CB8AC3E}">
        <p14:creationId xmlns:p14="http://schemas.microsoft.com/office/powerpoint/2010/main" val="508286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SUMMARY</a:t>
            </a:r>
          </a:p>
          <a:p>
            <a:pPr defTabSz="990752">
              <a:defRPr/>
            </a:pPr>
            <a:r>
              <a:rPr lang="en-GB" b="0" dirty="0"/>
              <a:t>There is also a slide (11) which looks at the dominant processes by which the elements are made.</a:t>
            </a:r>
          </a:p>
        </p:txBody>
      </p:sp>
      <p:sp>
        <p:nvSpPr>
          <p:cNvPr id="4" name="Slide Number Placeholder 3"/>
          <p:cNvSpPr>
            <a:spLocks noGrp="1"/>
          </p:cNvSpPr>
          <p:nvPr>
            <p:ph type="sldNum" sz="quarter" idx="5"/>
          </p:nvPr>
        </p:nvSpPr>
        <p:spPr/>
        <p:txBody>
          <a:bodyPr/>
          <a:lstStyle/>
          <a:p>
            <a:fld id="{5F04C444-B493-4109-B826-E00053A2A758}" type="slidenum">
              <a:rPr lang="en-GB" smtClean="0"/>
              <a:t>1</a:t>
            </a:fld>
            <a:endParaRPr lang="en-GB"/>
          </a:p>
        </p:txBody>
      </p:sp>
    </p:spTree>
    <p:extLst>
      <p:ext uri="{BB962C8B-B14F-4D97-AF65-F5344CB8AC3E}">
        <p14:creationId xmlns:p14="http://schemas.microsoft.com/office/powerpoint/2010/main" val="373160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greatest jump is at the start purely because there is only one subatomic particle for Hydrogen so nothing is bound and there is no binding energy.</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Fusion of iron and heavier elements requires energy so stars stop fusing at iron.</a:t>
            </a:r>
          </a:p>
          <a:p>
            <a:pPr marL="185766" indent="-185766">
              <a:buFont typeface="Arial" panose="020B0604020202020204" pitchFamily="34" charset="0"/>
              <a:buChar char="•"/>
            </a:pPr>
            <a:r>
              <a:rPr lang="en-GB" dirty="0"/>
              <a:t>Atomic number is the number of protons in the nucleus.</a:t>
            </a:r>
          </a:p>
          <a:p>
            <a:pPr marL="185766" indent="-185766">
              <a:buFont typeface="Arial" panose="020B0604020202020204" pitchFamily="34" charset="0"/>
              <a:buChar char="•"/>
            </a:pPr>
            <a:r>
              <a:rPr lang="en-GB" dirty="0"/>
              <a:t>Elements heavier than Iron are produced via other processes.</a:t>
            </a:r>
          </a:p>
          <a:p>
            <a:pPr marL="0" indent="0">
              <a:buFont typeface="Arial" panose="020B0604020202020204" pitchFamily="34" charset="0"/>
              <a:buNone/>
            </a:pPr>
            <a:endParaRPr lang="en-GB" dirty="0"/>
          </a:p>
          <a:p>
            <a:r>
              <a:rPr lang="en-GB" dirty="0"/>
              <a:t>Image by Dimitrios Theodorakis.</a:t>
            </a:r>
          </a:p>
        </p:txBody>
      </p:sp>
      <p:sp>
        <p:nvSpPr>
          <p:cNvPr id="4" name="Slide Number Placeholder 3"/>
          <p:cNvSpPr>
            <a:spLocks noGrp="1"/>
          </p:cNvSpPr>
          <p:nvPr>
            <p:ph type="sldNum" sz="quarter" idx="5"/>
          </p:nvPr>
        </p:nvSpPr>
        <p:spPr/>
        <p:txBody>
          <a:bodyPr/>
          <a:lstStyle/>
          <a:p>
            <a:fld id="{D22B5BA6-3C30-4154-97C7-A721B7E964B8}" type="slidenum">
              <a:rPr lang="en-GB" smtClean="0"/>
              <a:t>10</a:t>
            </a:fld>
            <a:endParaRPr lang="en-GB"/>
          </a:p>
        </p:txBody>
      </p:sp>
    </p:spTree>
    <p:extLst>
      <p:ext uri="{BB962C8B-B14F-4D97-AF65-F5344CB8AC3E}">
        <p14:creationId xmlns:p14="http://schemas.microsoft.com/office/powerpoint/2010/main" val="1380514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bottom row of the table isn’t shown as they are all man-made elements.</a:t>
            </a:r>
          </a:p>
          <a:p>
            <a:pPr marL="185766" indent="-185766">
              <a:buFont typeface="Arial" panose="020B0604020202020204" pitchFamily="34" charset="0"/>
              <a:buChar char="•"/>
            </a:pPr>
            <a:r>
              <a:rPr lang="en-GB" dirty="0">
                <a:latin typeface="+mn-lt"/>
              </a:rPr>
              <a:t>This is for the Universe and you can see all elements apart from H, He, Be, B and radioactive isotopes are produced by stars fusing or dying.</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The article below explains in detail why low mass stars produce more of the heavier elements. In essence low mass stars produce lots of neutrons which can be captured by iron and heavier elements in the Sun to form even heavier elements. Massive stars die so fast they can’t produce these massive stars.</a:t>
            </a:r>
          </a:p>
          <a:p>
            <a:pPr marL="0" indent="0">
              <a:buFont typeface="Arial" panose="020B0604020202020204" pitchFamily="34" charse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Image from: </a:t>
            </a:r>
            <a:r>
              <a:rPr lang="en-GB" sz="1200" b="0" i="0" kern="1200" dirty="0">
                <a:solidFill>
                  <a:schemeClr val="tx1"/>
                </a:solidFill>
                <a:effectLst/>
                <a:latin typeface="+mn-lt"/>
                <a:ea typeface="+mn-ea"/>
                <a:cs typeface="+mn-cs"/>
              </a:rPr>
              <a:t>DOI: 10.1126/science.aau9540 Populating the periodic table: Nucleosynthesis of the elements </a:t>
            </a:r>
            <a:r>
              <a:rPr lang="en-GB" dirty="0"/>
              <a:t>https://science.sciencemag.org/content/sci/363/6426/474.full.pdf</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11</a:t>
            </a:fld>
            <a:endParaRPr lang="en-GB"/>
          </a:p>
        </p:txBody>
      </p:sp>
    </p:spTree>
    <p:extLst>
      <p:ext uri="{BB962C8B-B14F-4D97-AF65-F5344CB8AC3E}">
        <p14:creationId xmlns:p14="http://schemas.microsoft.com/office/powerpoint/2010/main" val="355315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Have students answer the questions in TPS format.</a:t>
            </a:r>
          </a:p>
          <a:p>
            <a:endParaRPr lang="en-GB" dirty="0"/>
          </a:p>
          <a:p>
            <a:pPr marL="247688" indent="-247688">
              <a:buAutoNum type="arabicPeriod"/>
            </a:pPr>
            <a:r>
              <a:rPr lang="en-GB" dirty="0"/>
              <a:t>4 protons</a:t>
            </a:r>
          </a:p>
          <a:p>
            <a:pPr marL="247688" indent="-247688">
              <a:buAutoNum type="arabicPeriod"/>
            </a:pPr>
            <a:r>
              <a:rPr lang="en-GB" dirty="0"/>
              <a:t>Electrostatic</a:t>
            </a:r>
          </a:p>
          <a:p>
            <a:pPr marL="247688" indent="-247688">
              <a:buAutoNum type="arabicPeriod"/>
            </a:pPr>
            <a:r>
              <a:rPr lang="en-GB" dirty="0"/>
              <a:t>Triple alpha</a:t>
            </a:r>
          </a:p>
          <a:p>
            <a:pPr marL="247688" indent="-247688">
              <a:buAutoNum type="arabicPeriod"/>
            </a:pPr>
            <a:r>
              <a:rPr lang="en-GB" dirty="0"/>
              <a:t>It takes more energy to fuse these elements than it releases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12</a:t>
            </a:fld>
            <a:endParaRPr lang="en-GB"/>
          </a:p>
        </p:txBody>
      </p:sp>
    </p:spTree>
    <p:extLst>
      <p:ext uri="{BB962C8B-B14F-4D97-AF65-F5344CB8AC3E}">
        <p14:creationId xmlns:p14="http://schemas.microsoft.com/office/powerpoint/2010/main" val="370459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Each time before you get the next fusing shell there is a flash after fusion starts.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Really big is 10 times the mass of the Sun.</a:t>
            </a:r>
          </a:p>
          <a:p>
            <a:pPr marL="185766" indent="-185766">
              <a:buFont typeface="Arial" panose="020B0604020202020204" pitchFamily="34" charset="0"/>
              <a:buChar char="•"/>
            </a:pPr>
            <a:r>
              <a:rPr lang="en-GB" dirty="0">
                <a:latin typeface="+mn-lt"/>
              </a:rPr>
              <a:t>The sinking Helium increases the gravitational pull at the core (the core is basically collapsing), this means you need a greater radiation pressure (amount of photons) coming from the core to balance this gravitational pull. The collapse heats the core up to temperatures where Helium can be fused. When the gravitational attraction inwards and the radiation pressure outwards are balanced the star is in hydrostatic equilibrium.</a:t>
            </a:r>
          </a:p>
          <a:p>
            <a:endParaRPr lang="en-GB" dirty="0"/>
          </a:p>
          <a:p>
            <a:r>
              <a:rPr lang="en-GB" dirty="0"/>
              <a:t>Image from: https://sites.ualberta.ca/~pogosyan/teaching/ASTRO_122/lect18/lecture18.html</a:t>
            </a:r>
          </a:p>
        </p:txBody>
      </p:sp>
      <p:sp>
        <p:nvSpPr>
          <p:cNvPr id="4" name="Slide Number Placeholder 3"/>
          <p:cNvSpPr>
            <a:spLocks noGrp="1"/>
          </p:cNvSpPr>
          <p:nvPr>
            <p:ph type="sldNum" sz="quarter" idx="5"/>
          </p:nvPr>
        </p:nvSpPr>
        <p:spPr/>
        <p:txBody>
          <a:bodyPr/>
          <a:lstStyle/>
          <a:p>
            <a:fld id="{D22B5BA6-3C30-4154-97C7-A721B7E964B8}" type="slidenum">
              <a:rPr lang="en-GB" smtClean="0"/>
              <a:t>13</a:t>
            </a:fld>
            <a:endParaRPr lang="en-GB"/>
          </a:p>
        </p:txBody>
      </p:sp>
    </p:spTree>
    <p:extLst>
      <p:ext uri="{BB962C8B-B14F-4D97-AF65-F5344CB8AC3E}">
        <p14:creationId xmlns:p14="http://schemas.microsoft.com/office/powerpoint/2010/main" val="2531254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Even shorter durations past silicon!</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Larger stars fuse their fuel more rapidly than stars like our Sun so they evolve and die quicker.</a:t>
            </a:r>
          </a:p>
          <a:p>
            <a:pPr marL="185766" indent="-185766">
              <a:buFont typeface="Arial" panose="020B0604020202020204" pitchFamily="34" charset="0"/>
              <a:buChar char="•"/>
            </a:pPr>
            <a:r>
              <a:rPr lang="en-GB" dirty="0"/>
              <a:t>This star will most likely explode in a supernova and form a black hole.</a:t>
            </a:r>
          </a:p>
          <a:p>
            <a:pPr marL="0" indent="0">
              <a:buFont typeface="Arial" panose="020B0604020202020204" pitchFamily="34" charset="0"/>
              <a:buNone/>
            </a:pPr>
            <a:endParaRPr lang="en-GB" dirty="0"/>
          </a:p>
          <a:p>
            <a:r>
              <a:rPr lang="en-GB" dirty="0"/>
              <a:t>Image from: https://www.sheffield.ac.uk/polopoly_fs/1.464670!/file/Topic4.pdf</a:t>
            </a:r>
          </a:p>
        </p:txBody>
      </p:sp>
      <p:sp>
        <p:nvSpPr>
          <p:cNvPr id="4" name="Slide Number Placeholder 3"/>
          <p:cNvSpPr>
            <a:spLocks noGrp="1"/>
          </p:cNvSpPr>
          <p:nvPr>
            <p:ph type="sldNum" sz="quarter" idx="5"/>
          </p:nvPr>
        </p:nvSpPr>
        <p:spPr/>
        <p:txBody>
          <a:bodyPr/>
          <a:lstStyle/>
          <a:p>
            <a:fld id="{D22B5BA6-3C30-4154-97C7-A721B7E964B8}" type="slidenum">
              <a:rPr lang="en-GB" smtClean="0"/>
              <a:t>14</a:t>
            </a:fld>
            <a:endParaRPr lang="en-GB"/>
          </a:p>
        </p:txBody>
      </p:sp>
    </p:spTree>
    <p:extLst>
      <p:ext uri="{BB962C8B-B14F-4D97-AF65-F5344CB8AC3E}">
        <p14:creationId xmlns:p14="http://schemas.microsoft.com/office/powerpoint/2010/main" val="2715571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This is all relative to the mass of the Sun.</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1.4 solar masses is the Chandrasekhar Limit. If the core mass exceeds this it collapses!</a:t>
            </a:r>
          </a:p>
          <a:p>
            <a:pPr marL="185766" indent="-185766">
              <a:buFont typeface="Arial" panose="020B0604020202020204" pitchFamily="34" charset="0"/>
              <a:buChar char="•"/>
            </a:pPr>
            <a:endParaRPr lang="en-GB" dirty="0"/>
          </a:p>
          <a:p>
            <a:pPr marL="0" indent="0">
              <a:buFont typeface="Arial" panose="020B0604020202020204" pitchFamily="34" charset="0"/>
              <a:buNone/>
            </a:pPr>
            <a:r>
              <a:rPr lang="en-GB" dirty="0"/>
              <a:t>Image from: https://www.sheffield.ac.uk/polopoly_fs/1.464670!/file/Topic4.pdf</a:t>
            </a:r>
          </a:p>
        </p:txBody>
      </p:sp>
      <p:sp>
        <p:nvSpPr>
          <p:cNvPr id="4" name="Slide Number Placeholder 3"/>
          <p:cNvSpPr>
            <a:spLocks noGrp="1"/>
          </p:cNvSpPr>
          <p:nvPr>
            <p:ph type="sldNum" sz="quarter" idx="5"/>
          </p:nvPr>
        </p:nvSpPr>
        <p:spPr/>
        <p:txBody>
          <a:bodyPr/>
          <a:lstStyle/>
          <a:p>
            <a:fld id="{D22B5BA6-3C30-4154-97C7-A721B7E964B8}" type="slidenum">
              <a:rPr lang="en-GB" smtClean="0"/>
              <a:t>15</a:t>
            </a:fld>
            <a:endParaRPr lang="en-GB"/>
          </a:p>
        </p:txBody>
      </p:sp>
    </p:spTree>
    <p:extLst>
      <p:ext uri="{BB962C8B-B14F-4D97-AF65-F5344CB8AC3E}">
        <p14:creationId xmlns:p14="http://schemas.microsoft.com/office/powerpoint/2010/main" val="2407868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Have students answer the questions in TPS format.</a:t>
            </a:r>
          </a:p>
          <a:p>
            <a:endParaRPr lang="en-GB" dirty="0"/>
          </a:p>
          <a:p>
            <a:pPr marL="247688" indent="-247688">
              <a:buAutoNum type="arabicPeriod"/>
            </a:pPr>
            <a:r>
              <a:rPr lang="en-GB" dirty="0"/>
              <a:t>Carbon</a:t>
            </a:r>
          </a:p>
          <a:p>
            <a:pPr marL="247688" indent="-247688">
              <a:buAutoNum type="arabicPeriod"/>
            </a:pPr>
            <a:r>
              <a:rPr lang="en-GB" dirty="0"/>
              <a:t>No only in the core are temperatures hot enough to fuse</a:t>
            </a:r>
          </a:p>
          <a:p>
            <a:pPr marL="247688" indent="-247688">
              <a:buAutoNum type="arabicPeriod"/>
            </a:pPr>
            <a:r>
              <a:rPr lang="en-GB" dirty="0"/>
              <a:t>Helium (lighter elements have longer burn times)</a:t>
            </a:r>
          </a:p>
          <a:p>
            <a:pPr marL="247688" indent="-247688">
              <a:buAutoNum type="arabicPeriod"/>
            </a:pPr>
            <a:r>
              <a:rPr lang="en-GB" dirty="0"/>
              <a:t>When the outward radiation pressure balances the inward gravitational pull the star is in hydrostatic equilibrium</a:t>
            </a:r>
          </a:p>
          <a:p>
            <a:endParaRPr lang="en-GB" dirty="0"/>
          </a:p>
        </p:txBody>
      </p:sp>
      <p:sp>
        <p:nvSpPr>
          <p:cNvPr id="4" name="Slide Number Placeholder 3"/>
          <p:cNvSpPr>
            <a:spLocks noGrp="1"/>
          </p:cNvSpPr>
          <p:nvPr>
            <p:ph type="sldNum" sz="quarter" idx="5"/>
          </p:nvPr>
        </p:nvSpPr>
        <p:spPr/>
        <p:txBody>
          <a:bodyPr/>
          <a:lstStyle/>
          <a:p>
            <a:fld id="{BF29C4FD-E998-439F-A719-C9A24BA48F45}" type="slidenum">
              <a:rPr lang="en-GB" smtClean="0"/>
              <a:t>16</a:t>
            </a:fld>
            <a:endParaRPr lang="en-GB"/>
          </a:p>
        </p:txBody>
      </p:sp>
    </p:spTree>
    <p:extLst>
      <p:ext uri="{BB962C8B-B14F-4D97-AF65-F5344CB8AC3E}">
        <p14:creationId xmlns:p14="http://schemas.microsoft.com/office/powerpoint/2010/main" val="1518543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next PPT is on Observing the Night Sky</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17</a:t>
            </a:fld>
            <a:endParaRPr lang="en-GB"/>
          </a:p>
        </p:txBody>
      </p:sp>
    </p:spTree>
    <p:extLst>
      <p:ext uri="{BB962C8B-B14F-4D97-AF65-F5344CB8AC3E}">
        <p14:creationId xmlns:p14="http://schemas.microsoft.com/office/powerpoint/2010/main" val="2996563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TITLE</a:t>
            </a:r>
          </a:p>
          <a:p>
            <a:r>
              <a:rPr lang="en-GB" dirty="0"/>
              <a:t>Use this slide to briefly introduce the topic of today’s lesson.</a:t>
            </a:r>
          </a:p>
        </p:txBody>
      </p:sp>
      <p:sp>
        <p:nvSpPr>
          <p:cNvPr id="4" name="Slide Number Placeholder 3"/>
          <p:cNvSpPr>
            <a:spLocks noGrp="1"/>
          </p:cNvSpPr>
          <p:nvPr>
            <p:ph type="sldNum" sz="quarter" idx="5"/>
          </p:nvPr>
        </p:nvSpPr>
        <p:spPr/>
        <p:txBody>
          <a:bodyPr/>
          <a:lstStyle/>
          <a:p>
            <a:fld id="{D22B5BA6-3C30-4154-97C7-A721B7E964B8}" type="slidenum">
              <a:rPr lang="en-GB" smtClean="0"/>
              <a:t>2</a:t>
            </a:fld>
            <a:endParaRPr lang="en-GB"/>
          </a:p>
        </p:txBody>
      </p:sp>
    </p:spTree>
    <p:extLst>
      <p:ext uri="{BB962C8B-B14F-4D97-AF65-F5344CB8AC3E}">
        <p14:creationId xmlns:p14="http://schemas.microsoft.com/office/powerpoint/2010/main" val="2950295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(Solar Structure). Have students answer the questions in TPS format.</a:t>
            </a:r>
          </a:p>
          <a:p>
            <a:endParaRPr lang="en-GB" dirty="0"/>
          </a:p>
          <a:p>
            <a:pPr marL="247688" indent="-247688">
              <a:buAutoNum type="arabicPeriod"/>
            </a:pPr>
            <a:r>
              <a:rPr lang="en-GB" dirty="0"/>
              <a:t>UV, X-ray, Gamma</a:t>
            </a:r>
          </a:p>
          <a:p>
            <a:pPr marL="247688" indent="-247688">
              <a:buAutoNum type="arabicPeriod"/>
            </a:pPr>
            <a:r>
              <a:rPr lang="en-GB" dirty="0"/>
              <a:t>Blue/White</a:t>
            </a:r>
          </a:p>
          <a:p>
            <a:pPr marL="247688" indent="-247688">
              <a:buAutoNum type="arabicPeriod"/>
            </a:pPr>
            <a:r>
              <a:rPr lang="en-GB" dirty="0"/>
              <a:t>By taking an image of their absorption spectra using a spectroscope and comparing it to reference spectra for elements/molecules to match the lines up.</a:t>
            </a:r>
          </a:p>
        </p:txBody>
      </p:sp>
      <p:sp>
        <p:nvSpPr>
          <p:cNvPr id="4" name="Slide Number Placeholder 3"/>
          <p:cNvSpPr>
            <a:spLocks noGrp="1"/>
          </p:cNvSpPr>
          <p:nvPr>
            <p:ph type="sldNum" sz="quarter" idx="5"/>
          </p:nvPr>
        </p:nvSpPr>
        <p:spPr/>
        <p:txBody>
          <a:bodyPr/>
          <a:lstStyle/>
          <a:p>
            <a:fld id="{D22B5BA6-3C30-4154-97C7-A721B7E964B8}" type="slidenum">
              <a:rPr lang="en-GB" smtClean="0"/>
              <a:t>3</a:t>
            </a:fld>
            <a:endParaRPr lang="en-GB"/>
          </a:p>
        </p:txBody>
      </p:sp>
    </p:spTree>
    <p:extLst>
      <p:ext uri="{BB962C8B-B14F-4D97-AF65-F5344CB8AC3E}">
        <p14:creationId xmlns:p14="http://schemas.microsoft.com/office/powerpoint/2010/main" val="354340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Red is proton and black are neutrons.</a:t>
            </a:r>
          </a:p>
          <a:p>
            <a:pPr marL="185766" indent="-185766">
              <a:buFont typeface="Arial" panose="020B0604020202020204" pitchFamily="34" charset="0"/>
              <a:buChar char="•"/>
            </a:pPr>
            <a:r>
              <a:rPr lang="en-GB" dirty="0">
                <a:latin typeface="+mn-lt"/>
              </a:rPr>
              <a:t>In stars fusion occurs in the core where you have a plasma. Atoms are stripped of their electrons.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latin typeface="+mn-lt"/>
              </a:rPr>
              <a:t>Definition from https://en.wikipedia.org/wiki/Nuclear_fusion</a:t>
            </a:r>
          </a:p>
          <a:p>
            <a:pPr marL="185766" indent="-185766">
              <a:buFont typeface="Arial" panose="020B0604020202020204" pitchFamily="34" charset="0"/>
              <a:buChar char="•"/>
            </a:pPr>
            <a:r>
              <a:rPr lang="en-GB" sz="1300" dirty="0">
                <a:latin typeface="+mn-lt"/>
              </a:rPr>
              <a:t>The image illustrates part of the CNO cycle.</a:t>
            </a:r>
            <a:endParaRPr lang="en-GB" dirty="0">
              <a:latin typeface="+mn-lt"/>
            </a:endParaRPr>
          </a:p>
          <a:p>
            <a:pPr marL="185766" indent="-185766">
              <a:buFont typeface="Arial" panose="020B0604020202020204" pitchFamily="34" charset="0"/>
              <a:buChar char="•"/>
            </a:pPr>
            <a:endParaRPr lang="en-GB" dirty="0"/>
          </a:p>
          <a:p>
            <a:r>
              <a:rPr lang="en-GB" dirty="0"/>
              <a:t>Image from: https://en.wikipedia.org/wiki/File:NuclearReaction.svg</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4</a:t>
            </a:fld>
            <a:endParaRPr lang="en-GB"/>
          </a:p>
        </p:txBody>
      </p:sp>
    </p:spTree>
    <p:extLst>
      <p:ext uri="{BB962C8B-B14F-4D97-AF65-F5344CB8AC3E}">
        <p14:creationId xmlns:p14="http://schemas.microsoft.com/office/powerpoint/2010/main" val="126789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Sun will get hotter and move to the right over its lifetime.</a:t>
            </a:r>
          </a:p>
          <a:p>
            <a:pPr marL="185766" indent="-185766">
              <a:buFont typeface="Arial" panose="020B0604020202020204" pitchFamily="34" charset="0"/>
              <a:buChar char="•"/>
            </a:pPr>
            <a:r>
              <a:rPr lang="en-GB" dirty="0">
                <a:latin typeface="+mn-lt"/>
              </a:rPr>
              <a:t>We will only focus on the PP chain.</a:t>
            </a:r>
          </a:p>
          <a:p>
            <a:pPr marL="185766" indent="-185766">
              <a:buFont typeface="Arial" panose="020B0604020202020204" pitchFamily="34" charset="0"/>
              <a:buChar char="•"/>
            </a:pPr>
            <a:r>
              <a:rPr lang="en-GB" dirty="0">
                <a:latin typeface="+mn-lt"/>
              </a:rPr>
              <a:t>Fusion is much faster at higher temps as you give the particles more energy to collide with.</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latin typeface="+mn-lt"/>
              </a:rPr>
              <a:t>Epsilon is the relative energy output.</a:t>
            </a:r>
          </a:p>
          <a:p>
            <a:pPr marL="185766" indent="-185766">
              <a:buFont typeface="Arial" panose="020B0604020202020204" pitchFamily="34" charset="0"/>
              <a:buChar char="•"/>
            </a:pPr>
            <a:r>
              <a:rPr lang="en-GB" sz="1300" dirty="0">
                <a:latin typeface="+mn-lt"/>
              </a:rPr>
              <a:t>Dashed line is the combined PP and CNO energy output.</a:t>
            </a:r>
          </a:p>
          <a:p>
            <a:pPr marL="185766" indent="-185766">
              <a:buFont typeface="Arial" panose="020B0604020202020204" pitchFamily="34" charset="0"/>
              <a:buChar char="•"/>
            </a:pPr>
            <a:r>
              <a:rPr lang="en-GB" sz="1300" dirty="0">
                <a:latin typeface="+mn-lt"/>
              </a:rPr>
              <a:t>There is some generation from CNO in the Sun but it is less than 1%.</a:t>
            </a:r>
          </a:p>
          <a:p>
            <a:pPr marL="185766" indent="-185766">
              <a:buFont typeface="Arial" panose="020B0604020202020204" pitchFamily="34" charset="0"/>
              <a:buChar char="•"/>
            </a:pPr>
            <a:r>
              <a:rPr lang="en-GB" sz="1300" dirty="0">
                <a:latin typeface="+mn-lt"/>
              </a:rPr>
              <a:t>PP CNO crossover is around 17 million K</a:t>
            </a:r>
            <a:endParaRPr lang="en-GB" dirty="0">
              <a:latin typeface="+mn-lt"/>
            </a:endParaRPr>
          </a:p>
          <a:p>
            <a:pPr marL="185766" indent="-185766">
              <a:buFont typeface="Arial" panose="020B0604020202020204" pitchFamily="34" charset="0"/>
              <a:buChar char="•"/>
            </a:pPr>
            <a:endParaRPr lang="en-GB" dirty="0"/>
          </a:p>
          <a:p>
            <a:r>
              <a:rPr lang="en-GB" dirty="0"/>
              <a:t>Image from: </a:t>
            </a:r>
            <a:r>
              <a:rPr lang="en-GB" dirty="0" err="1"/>
              <a:t>RJHall</a:t>
            </a:r>
            <a:r>
              <a:rPr lang="en-GB" dirty="0"/>
              <a:t> - Own work, CC BY-SA 3.0, https://commons.wikimedia.org/w/index.php?curid=5387273</a:t>
            </a:r>
          </a:p>
        </p:txBody>
      </p:sp>
      <p:sp>
        <p:nvSpPr>
          <p:cNvPr id="4" name="Slide Number Placeholder 3"/>
          <p:cNvSpPr>
            <a:spLocks noGrp="1"/>
          </p:cNvSpPr>
          <p:nvPr>
            <p:ph type="sldNum" sz="quarter" idx="5"/>
          </p:nvPr>
        </p:nvSpPr>
        <p:spPr/>
        <p:txBody>
          <a:bodyPr/>
          <a:lstStyle/>
          <a:p>
            <a:fld id="{D22B5BA6-3C30-4154-97C7-A721B7E964B8}" type="slidenum">
              <a:rPr lang="en-GB" smtClean="0"/>
              <a:t>5</a:t>
            </a:fld>
            <a:endParaRPr lang="en-GB"/>
          </a:p>
        </p:txBody>
      </p:sp>
    </p:spTree>
    <p:extLst>
      <p:ext uri="{BB962C8B-B14F-4D97-AF65-F5344CB8AC3E}">
        <p14:creationId xmlns:p14="http://schemas.microsoft.com/office/powerpoint/2010/main" val="431851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Positron is a positive electron (it’s an anti-particle).</a:t>
            </a:r>
          </a:p>
          <a:p>
            <a:pPr marL="185766" indent="-185766">
              <a:buFont typeface="Arial" panose="020B0604020202020204" pitchFamily="34" charset="0"/>
              <a:buChar char="•"/>
            </a:pPr>
            <a:r>
              <a:rPr lang="en-GB" dirty="0">
                <a:latin typeface="+mn-lt"/>
              </a:rPr>
              <a:t>It takes the light 1000’s to millions of years to find its way out of the core to </a:t>
            </a:r>
            <a:r>
              <a:rPr lang="en-GB">
                <a:latin typeface="+mn-lt"/>
              </a:rPr>
              <a:t>the surface of the Sun!</a:t>
            </a:r>
            <a:endParaRPr lang="en-GB" dirty="0">
              <a:latin typeface="+mn-lt"/>
            </a:endParaRP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The neutrinos shown are electron neutrinos and result from the beta plus decay of one of the H nuclei during fusion.</a:t>
            </a:r>
          </a:p>
          <a:p>
            <a:pPr marL="185766" indent="-185766">
              <a:buFont typeface="Arial" panose="020B0604020202020204" pitchFamily="34" charset="0"/>
              <a:buChar char="•"/>
            </a:pPr>
            <a:r>
              <a:rPr lang="en-GB" dirty="0"/>
              <a:t>There are 3 other forms of the PP chain. This one is the simplest to visualise and dominant at low (14 million K) temps.</a:t>
            </a:r>
          </a:p>
          <a:p>
            <a:pPr marL="185766" indent="-185766">
              <a:buFont typeface="Arial" panose="020B0604020202020204" pitchFamily="34" charset="0"/>
              <a:buChar char="•"/>
            </a:pPr>
            <a:r>
              <a:rPr lang="en-GB" dirty="0"/>
              <a:t>One eV is </a:t>
            </a:r>
            <a:r>
              <a:rPr lang="en-GB" sz="1200" b="0" i="0" kern="1200" dirty="0">
                <a:solidFill>
                  <a:schemeClr val="tx1"/>
                </a:solidFill>
                <a:effectLst/>
                <a:latin typeface="+mn-lt"/>
                <a:ea typeface="+mn-ea"/>
                <a:cs typeface="+mn-cs"/>
              </a:rPr>
              <a:t>1.602×10</a:t>
            </a:r>
            <a:r>
              <a:rPr lang="en-GB" sz="1200" b="0" i="0" kern="1200" baseline="30000" dirty="0">
                <a:solidFill>
                  <a:schemeClr val="tx1"/>
                </a:solidFill>
                <a:effectLst/>
                <a:latin typeface="+mn-lt"/>
                <a:ea typeface="+mn-ea"/>
                <a:cs typeface="+mn-cs"/>
              </a:rPr>
              <a:t>−19</a:t>
            </a:r>
            <a:r>
              <a:rPr lang="en-GB" sz="1200" b="0" i="0" kern="1200" dirty="0">
                <a:solidFill>
                  <a:schemeClr val="tx1"/>
                </a:solidFill>
                <a:effectLst/>
                <a:latin typeface="+mn-lt"/>
                <a:ea typeface="+mn-ea"/>
                <a:cs typeface="+mn-cs"/>
              </a:rPr>
              <a:t> Joules.</a:t>
            </a:r>
            <a:endParaRPr lang="en-GB" dirty="0"/>
          </a:p>
          <a:p>
            <a:pPr marL="0" indent="0">
              <a:buFont typeface="Arial" panose="020B0604020202020204" pitchFamily="34" charset="0"/>
              <a:buNone/>
            </a:pPr>
            <a:endParaRPr lang="en-GB" dirty="0"/>
          </a:p>
          <a:p>
            <a:r>
              <a:rPr lang="en-GB" dirty="0"/>
              <a:t>Image from: https://commons.wikimedia.org/wiki/File:Fusion_in_the_Sun.svg</a:t>
            </a:r>
          </a:p>
        </p:txBody>
      </p:sp>
      <p:sp>
        <p:nvSpPr>
          <p:cNvPr id="4" name="Slide Number Placeholder 3"/>
          <p:cNvSpPr>
            <a:spLocks noGrp="1"/>
          </p:cNvSpPr>
          <p:nvPr>
            <p:ph type="sldNum" sz="quarter" idx="5"/>
          </p:nvPr>
        </p:nvSpPr>
        <p:spPr/>
        <p:txBody>
          <a:bodyPr/>
          <a:lstStyle/>
          <a:p>
            <a:fld id="{D22B5BA6-3C30-4154-97C7-A721B7E964B8}" type="slidenum">
              <a:rPr lang="en-GB" smtClean="0"/>
              <a:t>6</a:t>
            </a:fld>
            <a:endParaRPr lang="en-GB"/>
          </a:p>
        </p:txBody>
      </p:sp>
    </p:spTree>
    <p:extLst>
      <p:ext uri="{BB962C8B-B14F-4D97-AF65-F5344CB8AC3E}">
        <p14:creationId xmlns:p14="http://schemas.microsoft.com/office/powerpoint/2010/main" val="327265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Positron is a positive electron (it’s an anti-particle).</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The neutrinos shown are electron neutrinos and result from the beta plus decay of one of the H nuclei during fusion.</a:t>
            </a:r>
          </a:p>
          <a:p>
            <a:pPr marL="185766" indent="-185766">
              <a:buFont typeface="Arial" panose="020B0604020202020204" pitchFamily="34" charset="0"/>
              <a:buChar char="•"/>
            </a:pPr>
            <a:r>
              <a:rPr lang="en-GB" dirty="0"/>
              <a:t>There are 3 other forms of the PP chain. This one is the simplest to visualise and dominant at low (14 million K) temps.</a:t>
            </a:r>
          </a:p>
          <a:p>
            <a:pPr marL="185766" indent="-185766">
              <a:buFont typeface="Arial" panose="020B0604020202020204" pitchFamily="34" charset="0"/>
              <a:buChar char="•"/>
            </a:pPr>
            <a:r>
              <a:rPr lang="en-GB" dirty="0"/>
              <a:t>One eV is </a:t>
            </a:r>
            <a:r>
              <a:rPr lang="en-GB" sz="1200" b="0" i="0" kern="1200" dirty="0">
                <a:solidFill>
                  <a:schemeClr val="tx1"/>
                </a:solidFill>
                <a:effectLst/>
                <a:latin typeface="+mn-lt"/>
                <a:ea typeface="+mn-ea"/>
                <a:cs typeface="+mn-cs"/>
              </a:rPr>
              <a:t>1.602×10</a:t>
            </a:r>
            <a:r>
              <a:rPr lang="en-GB" sz="1200" b="0" i="0" kern="1200" baseline="30000" dirty="0">
                <a:solidFill>
                  <a:schemeClr val="tx1"/>
                </a:solidFill>
                <a:effectLst/>
                <a:latin typeface="+mn-lt"/>
                <a:ea typeface="+mn-ea"/>
                <a:cs typeface="+mn-cs"/>
              </a:rPr>
              <a:t>−19</a:t>
            </a:r>
            <a:r>
              <a:rPr lang="en-GB" sz="1200" b="0" i="0" kern="1200" dirty="0">
                <a:solidFill>
                  <a:schemeClr val="tx1"/>
                </a:solidFill>
                <a:effectLst/>
                <a:latin typeface="+mn-lt"/>
                <a:ea typeface="+mn-ea"/>
                <a:cs typeface="+mn-cs"/>
              </a:rPr>
              <a:t> Joules.</a:t>
            </a:r>
            <a:endParaRPr lang="en-GB" dirty="0"/>
          </a:p>
          <a:p>
            <a:pPr marL="0" indent="0">
              <a:buFont typeface="Arial" panose="020B0604020202020204" pitchFamily="34" charset="0"/>
              <a:buNone/>
            </a:pPr>
            <a:endParaRPr lang="en-GB" dirty="0"/>
          </a:p>
          <a:p>
            <a:r>
              <a:rPr lang="en-GB" dirty="0"/>
              <a:t>Image from: https://commons.wikimedia.org/wiki/File:Fusion_in_the_Sun.svg</a:t>
            </a:r>
          </a:p>
        </p:txBody>
      </p:sp>
      <p:sp>
        <p:nvSpPr>
          <p:cNvPr id="4" name="Slide Number Placeholder 3"/>
          <p:cNvSpPr>
            <a:spLocks noGrp="1"/>
          </p:cNvSpPr>
          <p:nvPr>
            <p:ph type="sldNum" sz="quarter" idx="5"/>
          </p:nvPr>
        </p:nvSpPr>
        <p:spPr/>
        <p:txBody>
          <a:bodyPr/>
          <a:lstStyle/>
          <a:p>
            <a:fld id="{D22B5BA6-3C30-4154-97C7-A721B7E964B8}" type="slidenum">
              <a:rPr lang="en-GB" smtClean="0"/>
              <a:t>7</a:t>
            </a:fld>
            <a:endParaRPr lang="en-GB"/>
          </a:p>
        </p:txBody>
      </p:sp>
    </p:spTree>
    <p:extLst>
      <p:ext uri="{BB962C8B-B14F-4D97-AF65-F5344CB8AC3E}">
        <p14:creationId xmlns:p14="http://schemas.microsoft.com/office/powerpoint/2010/main" val="1786522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If the protons are closer than 2.88 </a:t>
            </a:r>
            <a:r>
              <a:rPr lang="en-GB" dirty="0" err="1">
                <a:latin typeface="+mn-lt"/>
              </a:rPr>
              <a:t>fm</a:t>
            </a:r>
            <a:r>
              <a:rPr lang="en-GB" dirty="0">
                <a:latin typeface="+mn-lt"/>
              </a:rPr>
              <a:t> the Strong nuclear force takes over and the Weak nuclear force fuses them.</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Quantum tunnelling allows the protons to fuse at lower temperatures than classical mechanics calculates.</a:t>
            </a:r>
          </a:p>
          <a:p>
            <a:pPr marL="185766" indent="-185766">
              <a:buFont typeface="Arial" panose="020B0604020202020204" pitchFamily="34" charset="0"/>
              <a:buChar char="•"/>
            </a:pPr>
            <a:r>
              <a:rPr lang="en-GB" dirty="0" err="1"/>
              <a:t>Vb</a:t>
            </a:r>
            <a:r>
              <a:rPr lang="en-GB" dirty="0"/>
              <a:t> in the diagram is the energy at the top of the barrier.</a:t>
            </a:r>
          </a:p>
          <a:p>
            <a:pPr marL="185766" indent="-185766">
              <a:buFont typeface="Arial" panose="020B0604020202020204" pitchFamily="34" charset="0"/>
              <a:buChar char="•"/>
            </a:pPr>
            <a:r>
              <a:rPr lang="en-GB" dirty="0" err="1"/>
              <a:t>rn</a:t>
            </a:r>
            <a:r>
              <a:rPr lang="en-GB" dirty="0"/>
              <a:t> is the distance the two protons have to be to fuse classically. </a:t>
            </a:r>
            <a:r>
              <a:rPr lang="en-GB" dirty="0" err="1"/>
              <a:t>fm</a:t>
            </a:r>
            <a:r>
              <a:rPr lang="en-GB" dirty="0"/>
              <a:t> is femtometres.</a:t>
            </a:r>
          </a:p>
          <a:p>
            <a:pPr marL="185766" indent="-185766">
              <a:buFont typeface="Arial" panose="020B0604020202020204" pitchFamily="34" charset="0"/>
              <a:buChar char="•"/>
            </a:pPr>
            <a:r>
              <a:rPr lang="en-GB" dirty="0"/>
              <a:t>The </a:t>
            </a:r>
            <a:r>
              <a:rPr lang="en-GB" dirty="0" err="1"/>
              <a:t>Uo</a:t>
            </a:r>
            <a:r>
              <a:rPr lang="en-GB" dirty="0"/>
              <a:t> value is the binding energy of deuterium. </a:t>
            </a:r>
          </a:p>
          <a:p>
            <a:pPr marL="185766" indent="-185766">
              <a:buFont typeface="Arial" panose="020B0604020202020204" pitchFamily="34" charset="0"/>
              <a:buChar char="•"/>
            </a:pPr>
            <a:r>
              <a:rPr lang="en-GB" dirty="0"/>
              <a:t>Including the positron annihilating with an electron and the energy from the neutrino the Q value (energy released) is 1.442 MeV, slightly more than shown here.</a:t>
            </a:r>
          </a:p>
          <a:p>
            <a:pPr marL="185766" indent="-185766">
              <a:buFont typeface="Arial" panose="020B0604020202020204" pitchFamily="34" charset="0"/>
              <a:buChar char="•"/>
            </a:pPr>
            <a:r>
              <a:rPr lang="en-GB" dirty="0"/>
              <a:t>I say the weak nuclear force fuses them because the beta plus decay of one of the protons is initiated by the Weak nuclear force.</a:t>
            </a:r>
          </a:p>
          <a:p>
            <a:pPr marL="0" indent="0">
              <a:buFont typeface="Arial" panose="020B0604020202020204" pitchFamily="34" charset="0"/>
              <a:buNone/>
            </a:pPr>
            <a:endParaRPr lang="en-GB" dirty="0"/>
          </a:p>
          <a:p>
            <a:r>
              <a:rPr lang="en-GB" dirty="0"/>
              <a:t>Image by Dimitrios Theodorakis.</a:t>
            </a:r>
          </a:p>
        </p:txBody>
      </p:sp>
      <p:sp>
        <p:nvSpPr>
          <p:cNvPr id="4" name="Slide Number Placeholder 3"/>
          <p:cNvSpPr>
            <a:spLocks noGrp="1"/>
          </p:cNvSpPr>
          <p:nvPr>
            <p:ph type="sldNum" sz="quarter" idx="5"/>
          </p:nvPr>
        </p:nvSpPr>
        <p:spPr/>
        <p:txBody>
          <a:bodyPr/>
          <a:lstStyle/>
          <a:p>
            <a:fld id="{D22B5BA6-3C30-4154-97C7-A721B7E964B8}" type="slidenum">
              <a:rPr lang="en-GB" smtClean="0"/>
              <a:t>8</a:t>
            </a:fld>
            <a:endParaRPr lang="en-GB"/>
          </a:p>
        </p:txBody>
      </p:sp>
    </p:spTree>
    <p:extLst>
      <p:ext uri="{BB962C8B-B14F-4D97-AF65-F5344CB8AC3E}">
        <p14:creationId xmlns:p14="http://schemas.microsoft.com/office/powerpoint/2010/main" val="2819224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Specifically this is the Nuclear Binding Energy since we are talking about the nucleus.</a:t>
            </a:r>
          </a:p>
          <a:p>
            <a:pPr marL="185766" indent="-185766">
              <a:buFont typeface="Arial" panose="020B0604020202020204" pitchFamily="34" charset="0"/>
              <a:buChar char="•"/>
            </a:pPr>
            <a:r>
              <a:rPr lang="en-GB" dirty="0">
                <a:latin typeface="+mn-lt"/>
              </a:rPr>
              <a:t>The mass of the product is less than the mass of </a:t>
            </a:r>
            <a:r>
              <a:rPr lang="en-GB">
                <a:latin typeface="+mn-lt"/>
              </a:rPr>
              <a:t>the reactants.</a:t>
            </a:r>
            <a:endParaRPr lang="en-GB" dirty="0">
              <a:latin typeface="+mn-lt"/>
            </a:endParaRP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The binding energy here is the energy needed disassemble a nucleus into its constituent particles.</a:t>
            </a:r>
          </a:p>
          <a:p>
            <a:pPr marL="0" indent="0">
              <a:buFont typeface="Arial" panose="020B0604020202020204" pitchFamily="34" charset="0"/>
              <a:buNone/>
            </a:pPr>
            <a:endParaRPr lang="en-GB" dirty="0"/>
          </a:p>
          <a:p>
            <a:r>
              <a:rPr lang="en-GB" dirty="0"/>
              <a:t>Image from: https://commons.wikimedia.org/wiki/File:Fusion_in_the_Sun.svg</a:t>
            </a:r>
          </a:p>
        </p:txBody>
      </p:sp>
      <p:sp>
        <p:nvSpPr>
          <p:cNvPr id="4" name="Slide Number Placeholder 3"/>
          <p:cNvSpPr>
            <a:spLocks noGrp="1"/>
          </p:cNvSpPr>
          <p:nvPr>
            <p:ph type="sldNum" sz="quarter" idx="5"/>
          </p:nvPr>
        </p:nvSpPr>
        <p:spPr/>
        <p:txBody>
          <a:bodyPr/>
          <a:lstStyle/>
          <a:p>
            <a:fld id="{D22B5BA6-3C30-4154-97C7-A721B7E964B8}" type="slidenum">
              <a:rPr lang="en-GB" smtClean="0"/>
              <a:t>9</a:t>
            </a:fld>
            <a:endParaRPr lang="en-GB"/>
          </a:p>
        </p:txBody>
      </p:sp>
    </p:spTree>
    <p:extLst>
      <p:ext uri="{BB962C8B-B14F-4D97-AF65-F5344CB8AC3E}">
        <p14:creationId xmlns:p14="http://schemas.microsoft.com/office/powerpoint/2010/main" val="21932237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o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ir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2">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2"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D6F1C-879B-4405-811F-C07A9626F74B}"/>
              </a:ext>
            </a:extLst>
          </p:cNvPr>
          <p:cNvSpPr txBox="1"/>
          <p:nvPr/>
        </p:nvSpPr>
        <p:spPr>
          <a:xfrm>
            <a:off x="3468821" y="2521059"/>
            <a:ext cx="7409589" cy="2677656"/>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Nuclear Fusion</a:t>
            </a:r>
          </a:p>
          <a:p>
            <a:pPr marL="285750" indent="-285750">
              <a:buFont typeface="Arial" panose="020B0604020202020204" pitchFamily="34" charset="0"/>
              <a:buChar char="•"/>
            </a:pPr>
            <a:r>
              <a:rPr lang="en-GB" sz="2800" dirty="0">
                <a:solidFill>
                  <a:schemeClr val="bg1"/>
                </a:solidFill>
              </a:rPr>
              <a:t>Types of H fusion</a:t>
            </a:r>
          </a:p>
          <a:p>
            <a:pPr marL="285750" indent="-285750">
              <a:buFont typeface="Arial" panose="020B0604020202020204" pitchFamily="34" charset="0"/>
              <a:buChar char="•"/>
            </a:pPr>
            <a:r>
              <a:rPr lang="en-GB" sz="2800" dirty="0">
                <a:solidFill>
                  <a:schemeClr val="bg1"/>
                </a:solidFill>
              </a:rPr>
              <a:t>PP chain</a:t>
            </a:r>
          </a:p>
          <a:p>
            <a:pPr marL="285750" indent="-285750">
              <a:buFont typeface="Arial" panose="020B0604020202020204" pitchFamily="34" charset="0"/>
              <a:buChar char="•"/>
            </a:pPr>
            <a:r>
              <a:rPr lang="en-GB" sz="2800" dirty="0">
                <a:solidFill>
                  <a:schemeClr val="bg1"/>
                </a:solidFill>
              </a:rPr>
              <a:t>Coulomb barrier</a:t>
            </a:r>
          </a:p>
          <a:p>
            <a:pPr marL="285750" indent="-285750">
              <a:buFont typeface="Arial" panose="020B0604020202020204" pitchFamily="34" charset="0"/>
              <a:buChar char="•"/>
            </a:pPr>
            <a:r>
              <a:rPr lang="en-GB" sz="2800" dirty="0">
                <a:solidFill>
                  <a:schemeClr val="bg1"/>
                </a:solidFill>
              </a:rPr>
              <a:t>Binding Energy</a:t>
            </a:r>
          </a:p>
          <a:p>
            <a:pPr marL="285750" indent="-285750">
              <a:buFont typeface="Arial" panose="020B0604020202020204" pitchFamily="34" charset="0"/>
              <a:buChar char="•"/>
            </a:pPr>
            <a:r>
              <a:rPr lang="en-GB" sz="2800" dirty="0">
                <a:solidFill>
                  <a:schemeClr val="bg1"/>
                </a:solidFill>
              </a:rPr>
              <a:t>Fusion Shells</a:t>
            </a:r>
          </a:p>
        </p:txBody>
      </p:sp>
    </p:spTree>
    <p:extLst>
      <p:ext uri="{BB962C8B-B14F-4D97-AF65-F5344CB8AC3E}">
        <p14:creationId xmlns:p14="http://schemas.microsoft.com/office/powerpoint/2010/main" val="374393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Binding Energy</a:t>
            </a:r>
          </a:p>
        </p:txBody>
      </p:sp>
      <p:pic>
        <p:nvPicPr>
          <p:cNvPr id="8" name="Picture 7">
            <a:extLst>
              <a:ext uri="{FF2B5EF4-FFF2-40B4-BE49-F238E27FC236}">
                <a16:creationId xmlns:a16="http://schemas.microsoft.com/office/drawing/2014/main" id="{CC78099B-F3BD-4CB5-9143-1EA630019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2611"/>
            <a:ext cx="12192000" cy="4064000"/>
          </a:xfrm>
          <a:prstGeom prst="rect">
            <a:avLst/>
          </a:prstGeom>
        </p:spPr>
      </p:pic>
    </p:spTree>
    <p:extLst>
      <p:ext uri="{BB962C8B-B14F-4D97-AF65-F5344CB8AC3E}">
        <p14:creationId xmlns:p14="http://schemas.microsoft.com/office/powerpoint/2010/main" val="384034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6A894541-2247-49DE-905D-5F65BF7B5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66" y="256673"/>
            <a:ext cx="10976668" cy="6131498"/>
          </a:xfrm>
          <a:prstGeom prst="rect">
            <a:avLst/>
          </a:prstGeom>
        </p:spPr>
      </p:pic>
      <p:sp>
        <p:nvSpPr>
          <p:cNvPr id="10" name="TextBox 9">
            <a:extLst>
              <a:ext uri="{FF2B5EF4-FFF2-40B4-BE49-F238E27FC236}">
                <a16:creationId xmlns:a16="http://schemas.microsoft.com/office/drawing/2014/main" id="{2F6B5D6A-07E3-4B21-BA3A-D3117F0D22EA}"/>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J.A. Johnson</a:t>
            </a:r>
          </a:p>
        </p:txBody>
      </p:sp>
    </p:spTree>
    <p:extLst>
      <p:ext uri="{BB962C8B-B14F-4D97-AF65-F5344CB8AC3E}">
        <p14:creationId xmlns:p14="http://schemas.microsoft.com/office/powerpoint/2010/main" val="2135979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029727" y="1785481"/>
            <a:ext cx="9891132" cy="4031873"/>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Which has more mass: 4 protons or 1 Helium nucleus</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force prevents two protons from colliding?</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Which Hydrogen fusion process dominates at high temperatures?</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Why can’t a star fuse past Iron?</a:t>
            </a:r>
          </a:p>
        </p:txBody>
      </p:sp>
    </p:spTree>
    <p:extLst>
      <p:ext uri="{BB962C8B-B14F-4D97-AF65-F5344CB8AC3E}">
        <p14:creationId xmlns:p14="http://schemas.microsoft.com/office/powerpoint/2010/main" val="634091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12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solidFill>
                  <a:schemeClr val="bg1"/>
                </a:solidFill>
              </a:rPr>
              <a:t>Fusion Shells</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a:solidFill>
                  <a:schemeClr val="bg1"/>
                </a:solidFill>
                <a:latin typeface="Aharoni" panose="02010803020104030203" pitchFamily="2" charset="-79"/>
                <a:cs typeface="Aharoni" panose="02010803020104030203" pitchFamily="2" charset="-79"/>
              </a:rPr>
              <a:t>D </a:t>
            </a:r>
            <a:r>
              <a:rPr lang="en-GB" sz="1600" dirty="0" err="1">
                <a:solidFill>
                  <a:schemeClr val="bg1"/>
                </a:solidFill>
                <a:latin typeface="Aharoni" panose="02010803020104030203" pitchFamily="2" charset="-79"/>
                <a:cs typeface="Aharoni" panose="02010803020104030203" pitchFamily="2" charset="-79"/>
              </a:rPr>
              <a:t>Pogosyan</a:t>
            </a:r>
            <a:endParaRPr lang="en-GB" sz="1600" dirty="0">
              <a:solidFill>
                <a:schemeClr val="bg1"/>
              </a:solidFill>
              <a:latin typeface="Aharoni" panose="02010803020104030203" pitchFamily="2" charset="-79"/>
              <a:cs typeface="Aharoni" panose="02010803020104030203" pitchFamily="2" charset="-79"/>
            </a:endParaRPr>
          </a:p>
        </p:txBody>
      </p:sp>
      <p:pic>
        <p:nvPicPr>
          <p:cNvPr id="4" name="Picture 3" descr="Diagram&#10;&#10;Description automatically generated">
            <a:extLst>
              <a:ext uri="{FF2B5EF4-FFF2-40B4-BE49-F238E27FC236}">
                <a16:creationId xmlns:a16="http://schemas.microsoft.com/office/drawing/2014/main" id="{219EAB4B-6964-4AE6-B6B4-27AE0165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520" y="1105867"/>
            <a:ext cx="7050480" cy="4646266"/>
          </a:xfrm>
          <a:prstGeom prst="rect">
            <a:avLst/>
          </a:prstGeom>
        </p:spPr>
      </p:pic>
      <p:sp>
        <p:nvSpPr>
          <p:cNvPr id="10" name="Rectangle 9">
            <a:extLst>
              <a:ext uri="{FF2B5EF4-FFF2-40B4-BE49-F238E27FC236}">
                <a16:creationId xmlns:a16="http://schemas.microsoft.com/office/drawing/2014/main" id="{42F45A29-633E-4CAB-879A-F7D9A81E6002}"/>
              </a:ext>
            </a:extLst>
          </p:cNvPr>
          <p:cNvSpPr/>
          <p:nvPr/>
        </p:nvSpPr>
        <p:spPr>
          <a:xfrm>
            <a:off x="263436" y="1642121"/>
            <a:ext cx="4493688" cy="4832092"/>
          </a:xfrm>
          <a:prstGeom prst="rect">
            <a:avLst/>
          </a:prstGeom>
        </p:spPr>
        <p:txBody>
          <a:bodyPr wrap="square">
            <a:spAutoFit/>
          </a:bodyPr>
          <a:lstStyle/>
          <a:p>
            <a:r>
              <a:rPr lang="en-GB" sz="2800" dirty="0">
                <a:solidFill>
                  <a:schemeClr val="bg1"/>
                </a:solidFill>
                <a:latin typeface="Corbel" panose="020B0503020204020204" pitchFamily="34" charset="0"/>
              </a:rPr>
              <a:t>Really big stars can fuse up to Iron.</a:t>
            </a:r>
          </a:p>
          <a:p>
            <a:endParaRPr lang="en-GB" sz="2800" dirty="0">
              <a:solidFill>
                <a:schemeClr val="bg1"/>
              </a:solidFill>
              <a:latin typeface="Corbel" panose="020B0503020204020204" pitchFamily="34" charset="0"/>
            </a:endParaRPr>
          </a:p>
          <a:p>
            <a:r>
              <a:rPr lang="en-GB" sz="2800" dirty="0">
                <a:solidFill>
                  <a:schemeClr val="bg1"/>
                </a:solidFill>
                <a:latin typeface="Corbel" panose="020B0503020204020204" pitchFamily="34" charset="0"/>
              </a:rPr>
              <a:t>After most of the Hydrogen is used you have a lot of Helium which sinks to the centre.</a:t>
            </a:r>
          </a:p>
          <a:p>
            <a:endParaRPr lang="en-GB" sz="2800" dirty="0">
              <a:solidFill>
                <a:schemeClr val="bg1"/>
              </a:solidFill>
              <a:latin typeface="Corbel" panose="020B0503020204020204" pitchFamily="34" charset="0"/>
            </a:endParaRPr>
          </a:p>
          <a:p>
            <a:r>
              <a:rPr lang="en-GB" sz="2800" dirty="0">
                <a:solidFill>
                  <a:schemeClr val="bg1"/>
                </a:solidFill>
                <a:latin typeface="Corbel" panose="020B0503020204020204" pitchFamily="34" charset="0"/>
              </a:rPr>
              <a:t>This heats up the star so that it can fuse Helium and causes a Helium flash.</a:t>
            </a:r>
          </a:p>
        </p:txBody>
      </p:sp>
    </p:spTree>
    <p:extLst>
      <p:ext uri="{BB962C8B-B14F-4D97-AF65-F5344CB8AC3E}">
        <p14:creationId xmlns:p14="http://schemas.microsoft.com/office/powerpoint/2010/main" val="434952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latin typeface="+mn-lt"/>
              </a:rPr>
              <a:t>25</a:t>
            </a:r>
            <a:r>
              <a:rPr lang="en-GB" dirty="0"/>
              <a:t> Solar Mass Star</a:t>
            </a: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Sheffield Uni</a:t>
            </a:r>
          </a:p>
        </p:txBody>
      </p:sp>
      <p:pic>
        <p:nvPicPr>
          <p:cNvPr id="7" name="Picture 6">
            <a:extLst>
              <a:ext uri="{FF2B5EF4-FFF2-40B4-BE49-F238E27FC236}">
                <a16:creationId xmlns:a16="http://schemas.microsoft.com/office/drawing/2014/main" id="{E7072E98-9668-4532-9790-6B068AF6873C}"/>
              </a:ext>
            </a:extLst>
          </p:cNvPr>
          <p:cNvPicPr>
            <a:picLocks noChangeAspect="1"/>
          </p:cNvPicPr>
          <p:nvPr/>
        </p:nvPicPr>
        <p:blipFill rotWithShape="1">
          <a:blip r:embed="rId3"/>
          <a:srcRect r="3152"/>
          <a:stretch/>
        </p:blipFill>
        <p:spPr>
          <a:xfrm>
            <a:off x="2136081" y="1502599"/>
            <a:ext cx="7927929" cy="4874477"/>
          </a:xfrm>
          <a:prstGeom prst="rect">
            <a:avLst/>
          </a:prstGeom>
        </p:spPr>
      </p:pic>
    </p:spTree>
    <p:extLst>
      <p:ext uri="{BB962C8B-B14F-4D97-AF65-F5344CB8AC3E}">
        <p14:creationId xmlns:p14="http://schemas.microsoft.com/office/powerpoint/2010/main" val="336833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Mass vs Fusion Process</a:t>
            </a: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Sheffield Uni</a:t>
            </a:r>
          </a:p>
        </p:txBody>
      </p:sp>
      <p:pic>
        <p:nvPicPr>
          <p:cNvPr id="3" name="Picture 2">
            <a:extLst>
              <a:ext uri="{FF2B5EF4-FFF2-40B4-BE49-F238E27FC236}">
                <a16:creationId xmlns:a16="http://schemas.microsoft.com/office/drawing/2014/main" id="{33AF55EF-98C4-4995-AFCB-38F09B810210}"/>
              </a:ext>
            </a:extLst>
          </p:cNvPr>
          <p:cNvPicPr>
            <a:picLocks noChangeAspect="1"/>
          </p:cNvPicPr>
          <p:nvPr/>
        </p:nvPicPr>
        <p:blipFill>
          <a:blip r:embed="rId3"/>
          <a:stretch>
            <a:fillRect/>
          </a:stretch>
        </p:blipFill>
        <p:spPr>
          <a:xfrm>
            <a:off x="2091868" y="1479720"/>
            <a:ext cx="8008264" cy="4975801"/>
          </a:xfrm>
          <a:prstGeom prst="rect">
            <a:avLst/>
          </a:prstGeom>
        </p:spPr>
      </p:pic>
    </p:spTree>
    <p:extLst>
      <p:ext uri="{BB962C8B-B14F-4D97-AF65-F5344CB8AC3E}">
        <p14:creationId xmlns:p14="http://schemas.microsoft.com/office/powerpoint/2010/main" val="2633256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416104" y="1168401"/>
            <a:ext cx="9386277" cy="4031873"/>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What shell comes after Helium?</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Does the Hydrogen at the very edge of the star fuse?</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Which lasts longer Helium or Neon burning?</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Define hydrostatic equilibrium.</a:t>
            </a:r>
          </a:p>
        </p:txBody>
      </p:sp>
    </p:spTree>
    <p:extLst>
      <p:ext uri="{BB962C8B-B14F-4D97-AF65-F5344CB8AC3E}">
        <p14:creationId xmlns:p14="http://schemas.microsoft.com/office/powerpoint/2010/main" val="19960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2235200"/>
            <a:ext cx="10439892" cy="2387600"/>
          </a:xfrm>
        </p:spPr>
        <p:txBody>
          <a:bodyPr anchor="ctr">
            <a:normAutofit/>
          </a:bodyPr>
          <a:lstStyle/>
          <a:p>
            <a:r>
              <a:rPr lang="en-GB" sz="7200" dirty="0"/>
              <a:t>Observing the Night Sky</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380950" y="2634546"/>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8E64-189D-4482-97C4-5EE7B2187227}"/>
              </a:ext>
            </a:extLst>
          </p:cNvPr>
          <p:cNvSpPr>
            <a:spLocks noGrp="1"/>
          </p:cNvSpPr>
          <p:nvPr>
            <p:ph type="ctrTitle"/>
          </p:nvPr>
        </p:nvSpPr>
        <p:spPr/>
        <p:txBody>
          <a:bodyPr/>
          <a:lstStyle/>
          <a:p>
            <a:r>
              <a:rPr lang="en-GB" dirty="0"/>
              <a:t>Nuclear Fusion</a:t>
            </a:r>
          </a:p>
        </p:txBody>
      </p:sp>
    </p:spTree>
    <p:extLst>
      <p:ext uri="{BB962C8B-B14F-4D97-AF65-F5344CB8AC3E}">
        <p14:creationId xmlns:p14="http://schemas.microsoft.com/office/powerpoint/2010/main" val="2059173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808571"/>
            <a:ext cx="9573950" cy="2554545"/>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Which parts of the EM spectrum are ionising?</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A star hotter than the Sun would look what colour?</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How do we identify elements in stars?</a:t>
            </a:r>
          </a:p>
        </p:txBody>
      </p:sp>
    </p:spTree>
    <p:extLst>
      <p:ext uri="{BB962C8B-B14F-4D97-AF65-F5344CB8AC3E}">
        <p14:creationId xmlns:p14="http://schemas.microsoft.com/office/powerpoint/2010/main" val="335907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7ACA65-B019-42EA-A697-2F5BE16B871C}"/>
              </a:ext>
            </a:extLst>
          </p:cNvPr>
          <p:cNvSpPr/>
          <p:nvPr/>
        </p:nvSpPr>
        <p:spPr>
          <a:xfrm>
            <a:off x="263435" y="1642121"/>
            <a:ext cx="4804333" cy="2246769"/>
          </a:xfrm>
          <a:prstGeom prst="rect">
            <a:avLst/>
          </a:prstGeom>
        </p:spPr>
        <p:txBody>
          <a:bodyPr wrap="square">
            <a:spAutoFit/>
          </a:bodyPr>
          <a:lstStyle/>
          <a:p>
            <a:r>
              <a:rPr lang="en-GB" sz="2800" dirty="0">
                <a:latin typeface="Corbel" panose="020B0503020204020204" pitchFamily="34" charset="0"/>
              </a:rPr>
              <a:t>Two or more atomic nuclei combine to form one or more different nuclei and some subatomic particles (protons/neutrons).</a:t>
            </a:r>
          </a:p>
        </p:txBody>
      </p:sp>
      <p:sp>
        <p:nvSpPr>
          <p:cNvPr id="6" name="Title 5">
            <a:extLst>
              <a:ext uri="{FF2B5EF4-FFF2-40B4-BE49-F238E27FC236}">
                <a16:creationId xmlns:a16="http://schemas.microsoft.com/office/drawing/2014/main" id="{BF352242-84F4-43FE-8437-318FEB181D33}"/>
              </a:ext>
            </a:extLst>
          </p:cNvPr>
          <p:cNvSpPr>
            <a:spLocks noGrp="1"/>
          </p:cNvSpPr>
          <p:nvPr>
            <p:ph type="title"/>
          </p:nvPr>
        </p:nvSpPr>
        <p:spPr/>
        <p:txBody>
          <a:bodyPr/>
          <a:lstStyle/>
          <a:p>
            <a:r>
              <a:rPr lang="en-GB" dirty="0"/>
              <a:t>Nuclear Fusion</a:t>
            </a:r>
          </a:p>
        </p:txBody>
      </p:sp>
      <p:sp>
        <p:nvSpPr>
          <p:cNvPr id="8" name="TextBox 7">
            <a:extLst>
              <a:ext uri="{FF2B5EF4-FFF2-40B4-BE49-F238E27FC236}">
                <a16:creationId xmlns:a16="http://schemas.microsoft.com/office/drawing/2014/main" id="{CB079E3A-5F5B-4B17-9E04-F73D15784989}"/>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Kjerish</a:t>
            </a:r>
            <a:endParaRPr lang="en-GB" sz="1600" dirty="0">
              <a:latin typeface="Aharoni" panose="02010803020104030203" pitchFamily="2" charset="-79"/>
              <a:cs typeface="Aharoni" panose="02010803020104030203" pitchFamily="2" charset="-79"/>
            </a:endParaRPr>
          </a:p>
        </p:txBody>
      </p:sp>
      <p:pic>
        <p:nvPicPr>
          <p:cNvPr id="3" name="Picture 2" descr="A picture containing vector graphics&#10;&#10;Description automatically generated">
            <a:extLst>
              <a:ext uri="{FF2B5EF4-FFF2-40B4-BE49-F238E27FC236}">
                <a16:creationId xmlns:a16="http://schemas.microsoft.com/office/drawing/2014/main" id="{C6925ABD-06F9-4493-B19C-A467BE185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309" y="1203053"/>
            <a:ext cx="7021855" cy="4861812"/>
          </a:xfrm>
          <a:prstGeom prst="rect">
            <a:avLst/>
          </a:prstGeom>
        </p:spPr>
      </p:pic>
    </p:spTree>
    <p:extLst>
      <p:ext uri="{BB962C8B-B14F-4D97-AF65-F5344CB8AC3E}">
        <p14:creationId xmlns:p14="http://schemas.microsoft.com/office/powerpoint/2010/main" val="2305024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AFDCB8-85C4-4E82-B780-D835C22F9251}"/>
              </a:ext>
            </a:extLst>
          </p:cNvPr>
          <p:cNvPicPr>
            <a:picLocks noChangeAspect="1"/>
          </p:cNvPicPr>
          <p:nvPr/>
        </p:nvPicPr>
        <p:blipFill>
          <a:blip r:embed="rId3"/>
          <a:stretch>
            <a:fillRect/>
          </a:stretch>
        </p:blipFill>
        <p:spPr>
          <a:xfrm>
            <a:off x="3406735" y="0"/>
            <a:ext cx="8785265" cy="6858000"/>
          </a:xfrm>
          <a:prstGeom prst="rect">
            <a:avLst/>
          </a:prstGeom>
        </p:spPr>
      </p:pic>
      <p:sp>
        <p:nvSpPr>
          <p:cNvPr id="5" name="Rectangle 4">
            <a:extLst>
              <a:ext uri="{FF2B5EF4-FFF2-40B4-BE49-F238E27FC236}">
                <a16:creationId xmlns:a16="http://schemas.microsoft.com/office/drawing/2014/main" id="{497ACA65-B019-42EA-A697-2F5BE16B871C}"/>
              </a:ext>
            </a:extLst>
          </p:cNvPr>
          <p:cNvSpPr/>
          <p:nvPr/>
        </p:nvSpPr>
        <p:spPr>
          <a:xfrm>
            <a:off x="263436" y="1642121"/>
            <a:ext cx="3231480" cy="4401205"/>
          </a:xfrm>
          <a:prstGeom prst="rect">
            <a:avLst/>
          </a:prstGeom>
        </p:spPr>
        <p:txBody>
          <a:bodyPr wrap="square">
            <a:spAutoFit/>
          </a:bodyPr>
          <a:lstStyle/>
          <a:p>
            <a:r>
              <a:rPr lang="en-GB" sz="2800" dirty="0">
                <a:latin typeface="Corbel" panose="020B0503020204020204" pitchFamily="34" charset="0"/>
              </a:rPr>
              <a:t>Three main processes for Hydrogen fusion.</a:t>
            </a:r>
          </a:p>
          <a:p>
            <a:endParaRPr lang="en-GB" sz="2800" dirty="0">
              <a:latin typeface="Corbel" panose="020B0503020204020204" pitchFamily="34" charset="0"/>
            </a:endParaRPr>
          </a:p>
          <a:p>
            <a:r>
              <a:rPr lang="en-GB" sz="2800" dirty="0">
                <a:latin typeface="Corbel" panose="020B0503020204020204" pitchFamily="34" charset="0"/>
              </a:rPr>
              <a:t>PP Chain fusion at</a:t>
            </a:r>
          </a:p>
          <a:p>
            <a:r>
              <a:rPr lang="en-GB" sz="2800" dirty="0"/>
              <a:t>4×10</a:t>
            </a:r>
            <a:r>
              <a:rPr lang="en-GB" sz="2800" baseline="30000" dirty="0"/>
              <a:t>6</a:t>
            </a:r>
            <a:r>
              <a:rPr lang="en-GB" sz="2800" dirty="0">
                <a:latin typeface="Corbel" panose="020B0503020204020204" pitchFamily="34" charset="0"/>
              </a:rPr>
              <a:t> K.</a:t>
            </a:r>
          </a:p>
          <a:p>
            <a:endParaRPr lang="en-GB" sz="2800" dirty="0">
              <a:latin typeface="Corbel" panose="020B0503020204020204" pitchFamily="34" charset="0"/>
            </a:endParaRPr>
          </a:p>
          <a:p>
            <a:r>
              <a:rPr lang="en-GB" sz="2800" dirty="0">
                <a:latin typeface="Corbel" panose="020B0503020204020204" pitchFamily="34" charset="0"/>
              </a:rPr>
              <a:t>Core of Sun</a:t>
            </a:r>
          </a:p>
          <a:p>
            <a:r>
              <a:rPr lang="en-GB" sz="2800" dirty="0"/>
              <a:t>~15.7×10</a:t>
            </a:r>
            <a:r>
              <a:rPr lang="en-GB" sz="2800" baseline="30000" dirty="0"/>
              <a:t>6</a:t>
            </a:r>
            <a:r>
              <a:rPr lang="en-GB" sz="2800" dirty="0"/>
              <a:t> </a:t>
            </a:r>
            <a:r>
              <a:rPr lang="en-GB" sz="2800" dirty="0">
                <a:latin typeface="Corbel" panose="020B0503020204020204" pitchFamily="34" charset="0"/>
              </a:rPr>
              <a:t>K.</a:t>
            </a:r>
          </a:p>
          <a:p>
            <a:endParaRPr lang="en-GB" sz="2800" dirty="0">
              <a:latin typeface="Corbel" panose="020B0503020204020204" pitchFamily="34" charset="0"/>
            </a:endParaRPr>
          </a:p>
        </p:txBody>
      </p:sp>
      <p:sp>
        <p:nvSpPr>
          <p:cNvPr id="6" name="Title 5">
            <a:extLst>
              <a:ext uri="{FF2B5EF4-FFF2-40B4-BE49-F238E27FC236}">
                <a16:creationId xmlns:a16="http://schemas.microsoft.com/office/drawing/2014/main" id="{BF352242-84F4-43FE-8437-318FEB181D33}"/>
              </a:ext>
            </a:extLst>
          </p:cNvPr>
          <p:cNvSpPr>
            <a:spLocks noGrp="1"/>
          </p:cNvSpPr>
          <p:nvPr>
            <p:ph type="title"/>
          </p:nvPr>
        </p:nvSpPr>
        <p:spPr/>
        <p:txBody>
          <a:bodyPr/>
          <a:lstStyle/>
          <a:p>
            <a:r>
              <a:rPr lang="en-GB" dirty="0"/>
              <a:t>Nuclear Fusion</a:t>
            </a:r>
          </a:p>
        </p:txBody>
      </p:sp>
      <p:sp>
        <p:nvSpPr>
          <p:cNvPr id="8" name="TextBox 7">
            <a:extLst>
              <a:ext uri="{FF2B5EF4-FFF2-40B4-BE49-F238E27FC236}">
                <a16:creationId xmlns:a16="http://schemas.microsoft.com/office/drawing/2014/main" id="{CB079E3A-5F5B-4B17-9E04-F73D15784989}"/>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RJHall</a:t>
            </a:r>
            <a:endParaRPr lang="en-GB" sz="1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0851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PP Chain</a:t>
            </a:r>
          </a:p>
        </p:txBody>
      </p:sp>
      <p:sp>
        <p:nvSpPr>
          <p:cNvPr id="3" name="Rectangle 2">
            <a:extLst>
              <a:ext uri="{FF2B5EF4-FFF2-40B4-BE49-F238E27FC236}">
                <a16:creationId xmlns:a16="http://schemas.microsoft.com/office/drawing/2014/main" id="{B6A2D6E7-8DC2-4C52-BF89-BA5980A283F9}"/>
              </a:ext>
            </a:extLst>
          </p:cNvPr>
          <p:cNvSpPr/>
          <p:nvPr/>
        </p:nvSpPr>
        <p:spPr>
          <a:xfrm>
            <a:off x="263436" y="1642121"/>
            <a:ext cx="4493688" cy="4401205"/>
          </a:xfrm>
          <a:prstGeom prst="rect">
            <a:avLst/>
          </a:prstGeom>
        </p:spPr>
        <p:txBody>
          <a:bodyPr wrap="square">
            <a:spAutoFit/>
          </a:bodyPr>
          <a:lstStyle/>
          <a:p>
            <a:r>
              <a:rPr lang="en-GB" sz="2800" dirty="0">
                <a:latin typeface="Corbel" panose="020B0503020204020204" pitchFamily="34" charset="0"/>
              </a:rPr>
              <a:t>The first step takes a VERY long time </a:t>
            </a:r>
            <a:r>
              <a:rPr lang="en-GB" sz="2800" dirty="0"/>
              <a:t>~9 </a:t>
            </a:r>
            <a:r>
              <a:rPr lang="en-GB" sz="2800" dirty="0">
                <a:latin typeface="Corbel" panose="020B0503020204020204" pitchFamily="34" charset="0"/>
              </a:rPr>
              <a:t>BILLION years.</a:t>
            </a:r>
          </a:p>
          <a:p>
            <a:endParaRPr lang="en-GB" sz="2800" dirty="0">
              <a:latin typeface="Corbel" panose="020B0503020204020204" pitchFamily="34" charset="0"/>
            </a:endParaRPr>
          </a:p>
          <a:p>
            <a:r>
              <a:rPr lang="en-GB" sz="2800" dirty="0">
                <a:latin typeface="Corbel" panose="020B0503020204020204" pitchFamily="34" charset="0"/>
              </a:rPr>
              <a:t>This is because the two Hydrogen nuclei are positively charged and repel.</a:t>
            </a:r>
          </a:p>
          <a:p>
            <a:endParaRPr lang="en-GB" sz="2800" dirty="0">
              <a:latin typeface="Corbel" panose="020B0503020204020204" pitchFamily="34" charset="0"/>
            </a:endParaRPr>
          </a:p>
          <a:p>
            <a:r>
              <a:rPr lang="en-GB" sz="2800" dirty="0">
                <a:latin typeface="Corbel" panose="020B0503020204020204" pitchFamily="34" charset="0"/>
              </a:rPr>
              <a:t>Total energy released is:</a:t>
            </a:r>
          </a:p>
          <a:p>
            <a:r>
              <a:rPr lang="en-GB" sz="2800" dirty="0"/>
              <a:t>26.73</a:t>
            </a:r>
            <a:r>
              <a:rPr lang="en-GB" sz="2800" dirty="0">
                <a:latin typeface="Corbel" panose="020B0503020204020204" pitchFamily="34" charset="0"/>
              </a:rPr>
              <a:t> MeV</a:t>
            </a:r>
          </a:p>
          <a:p>
            <a:r>
              <a:rPr lang="en-GB" sz="2800" dirty="0">
                <a:latin typeface="Corbel" panose="020B0503020204020204" pitchFamily="34" charset="0"/>
              </a:rPr>
              <a:t>(</a:t>
            </a:r>
            <a:r>
              <a:rPr lang="en-GB" sz="2800" dirty="0"/>
              <a:t>4.3×10</a:t>
            </a:r>
            <a:r>
              <a:rPr lang="en-GB" sz="2800" baseline="30000" dirty="0"/>
              <a:t>-12</a:t>
            </a:r>
            <a:r>
              <a:rPr lang="en-GB" sz="2800" dirty="0"/>
              <a:t> J)</a:t>
            </a:r>
            <a:endParaRPr lang="en-GB" sz="2800" dirty="0">
              <a:latin typeface="Corbel" panose="020B0503020204020204" pitchFamily="34" charset="0"/>
            </a:endParaRP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Sarang</a:t>
            </a:r>
          </a:p>
        </p:txBody>
      </p:sp>
      <p:pic>
        <p:nvPicPr>
          <p:cNvPr id="6" name="Picture 5">
            <a:extLst>
              <a:ext uri="{FF2B5EF4-FFF2-40B4-BE49-F238E27FC236}">
                <a16:creationId xmlns:a16="http://schemas.microsoft.com/office/drawing/2014/main" id="{113832A2-6510-45D6-B9A0-2675F9A04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55" y="0"/>
            <a:ext cx="4815334" cy="6858000"/>
          </a:xfrm>
          <a:prstGeom prst="rect">
            <a:avLst/>
          </a:prstGeom>
        </p:spPr>
      </p:pic>
    </p:spTree>
    <p:extLst>
      <p:ext uri="{BB962C8B-B14F-4D97-AF65-F5344CB8AC3E}">
        <p14:creationId xmlns:p14="http://schemas.microsoft.com/office/powerpoint/2010/main" val="281027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PP Chain</a:t>
            </a:r>
          </a:p>
        </p:txBody>
      </p:sp>
      <p:sp>
        <p:nvSpPr>
          <p:cNvPr id="3" name="Rectangle 2">
            <a:extLst>
              <a:ext uri="{FF2B5EF4-FFF2-40B4-BE49-F238E27FC236}">
                <a16:creationId xmlns:a16="http://schemas.microsoft.com/office/drawing/2014/main" id="{B6A2D6E7-8DC2-4C52-BF89-BA5980A283F9}"/>
              </a:ext>
            </a:extLst>
          </p:cNvPr>
          <p:cNvSpPr/>
          <p:nvPr/>
        </p:nvSpPr>
        <p:spPr>
          <a:xfrm>
            <a:off x="263435" y="2551837"/>
            <a:ext cx="4886375" cy="1754326"/>
          </a:xfrm>
          <a:prstGeom prst="rect">
            <a:avLst/>
          </a:prstGeom>
        </p:spPr>
        <p:txBody>
          <a:bodyPr wrap="square">
            <a:spAutoFit/>
          </a:bodyPr>
          <a:lstStyle/>
          <a:p>
            <a:pPr algn="ctr"/>
            <a:r>
              <a:rPr lang="en-GB" sz="3600" dirty="0"/>
              <a:t>4 ¹H⁺ → ⁴He²⁺ + 2e⁺ + 2</a:t>
            </a:r>
            <a:r>
              <a:rPr lang="el-GR" sz="3600" dirty="0"/>
              <a:t>ν</a:t>
            </a:r>
            <a:r>
              <a:rPr lang="en-GB" sz="3600" dirty="0"/>
              <a:t>ₑ </a:t>
            </a:r>
          </a:p>
          <a:p>
            <a:pPr algn="ctr"/>
            <a:endParaRPr lang="en-GB" sz="3600" dirty="0"/>
          </a:p>
          <a:p>
            <a:pPr algn="ctr"/>
            <a:r>
              <a:rPr lang="en-GB" sz="3600" dirty="0"/>
              <a:t>26.73</a:t>
            </a:r>
            <a:r>
              <a:rPr lang="en-GB" sz="3600" dirty="0">
                <a:latin typeface="Corbel" panose="020B0503020204020204" pitchFamily="34" charset="0"/>
              </a:rPr>
              <a:t> MeV</a:t>
            </a: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Sarang</a:t>
            </a:r>
          </a:p>
        </p:txBody>
      </p:sp>
      <p:pic>
        <p:nvPicPr>
          <p:cNvPr id="6" name="Picture 5">
            <a:extLst>
              <a:ext uri="{FF2B5EF4-FFF2-40B4-BE49-F238E27FC236}">
                <a16:creationId xmlns:a16="http://schemas.microsoft.com/office/drawing/2014/main" id="{113832A2-6510-45D6-B9A0-2675F9A04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55" y="0"/>
            <a:ext cx="4815334" cy="6858000"/>
          </a:xfrm>
          <a:prstGeom prst="rect">
            <a:avLst/>
          </a:prstGeom>
        </p:spPr>
      </p:pic>
    </p:spTree>
    <p:extLst>
      <p:ext uri="{BB962C8B-B14F-4D97-AF65-F5344CB8AC3E}">
        <p14:creationId xmlns:p14="http://schemas.microsoft.com/office/powerpoint/2010/main" val="4089708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Coulomb Barrier</a:t>
            </a:r>
          </a:p>
        </p:txBody>
      </p:sp>
      <p:sp>
        <p:nvSpPr>
          <p:cNvPr id="3" name="Rectangle 2">
            <a:extLst>
              <a:ext uri="{FF2B5EF4-FFF2-40B4-BE49-F238E27FC236}">
                <a16:creationId xmlns:a16="http://schemas.microsoft.com/office/drawing/2014/main" id="{B6A2D6E7-8DC2-4C52-BF89-BA5980A283F9}"/>
              </a:ext>
            </a:extLst>
          </p:cNvPr>
          <p:cNvSpPr/>
          <p:nvPr/>
        </p:nvSpPr>
        <p:spPr>
          <a:xfrm>
            <a:off x="263436" y="1642121"/>
            <a:ext cx="4493688" cy="4832092"/>
          </a:xfrm>
          <a:prstGeom prst="rect">
            <a:avLst/>
          </a:prstGeom>
        </p:spPr>
        <p:txBody>
          <a:bodyPr wrap="square">
            <a:spAutoFit/>
          </a:bodyPr>
          <a:lstStyle/>
          <a:p>
            <a:r>
              <a:rPr lang="en-GB" sz="2800" dirty="0">
                <a:latin typeface="Corbel" panose="020B0503020204020204" pitchFamily="34" charset="0"/>
              </a:rPr>
              <a:t>The two protons (Hydrogen nuclei) repel due to the electrostatic force.</a:t>
            </a:r>
          </a:p>
          <a:p>
            <a:endParaRPr lang="en-GB" sz="2800" dirty="0">
              <a:latin typeface="Corbel" panose="020B0503020204020204" pitchFamily="34" charset="0"/>
            </a:endParaRPr>
          </a:p>
          <a:p>
            <a:r>
              <a:rPr lang="en-GB" sz="2800" dirty="0">
                <a:latin typeface="Corbel" panose="020B0503020204020204" pitchFamily="34" charset="0"/>
              </a:rPr>
              <a:t>They have to have enough energy to overcome the potential barrier (the peak on the diagram).</a:t>
            </a:r>
          </a:p>
          <a:p>
            <a:endParaRPr lang="en-GB" sz="2800" dirty="0">
              <a:latin typeface="Corbel" panose="020B0503020204020204" pitchFamily="34" charset="0"/>
            </a:endParaRPr>
          </a:p>
          <a:p>
            <a:r>
              <a:rPr lang="en-GB" sz="2800" dirty="0">
                <a:latin typeface="Corbel" panose="020B0503020204020204" pitchFamily="34" charset="0"/>
              </a:rPr>
              <a:t>In practice they cheat using quantum tunnelling.</a:t>
            </a:r>
          </a:p>
        </p:txBody>
      </p:sp>
      <p:pic>
        <p:nvPicPr>
          <p:cNvPr id="7" name="Picture 6">
            <a:extLst>
              <a:ext uri="{FF2B5EF4-FFF2-40B4-BE49-F238E27FC236}">
                <a16:creationId xmlns:a16="http://schemas.microsoft.com/office/drawing/2014/main" id="{B7279A79-CA23-4081-B589-27365A6C8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364" y="0"/>
            <a:ext cx="6878636" cy="6858000"/>
          </a:xfrm>
          <a:prstGeom prst="rect">
            <a:avLst/>
          </a:prstGeom>
        </p:spPr>
      </p:pic>
    </p:spTree>
    <p:extLst>
      <p:ext uri="{BB962C8B-B14F-4D97-AF65-F5344CB8AC3E}">
        <p14:creationId xmlns:p14="http://schemas.microsoft.com/office/powerpoint/2010/main" val="1655086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Binding Energy</a:t>
            </a:r>
          </a:p>
        </p:txBody>
      </p:sp>
      <p:sp>
        <p:nvSpPr>
          <p:cNvPr id="3" name="Rectangle 2">
            <a:extLst>
              <a:ext uri="{FF2B5EF4-FFF2-40B4-BE49-F238E27FC236}">
                <a16:creationId xmlns:a16="http://schemas.microsoft.com/office/drawing/2014/main" id="{B6A2D6E7-8DC2-4C52-BF89-BA5980A283F9}"/>
              </a:ext>
            </a:extLst>
          </p:cNvPr>
          <p:cNvSpPr/>
          <p:nvPr/>
        </p:nvSpPr>
        <p:spPr>
          <a:xfrm>
            <a:off x="263436" y="1642121"/>
            <a:ext cx="4493688" cy="2677656"/>
          </a:xfrm>
          <a:prstGeom prst="rect">
            <a:avLst/>
          </a:prstGeom>
        </p:spPr>
        <p:txBody>
          <a:bodyPr wrap="square">
            <a:spAutoFit/>
          </a:bodyPr>
          <a:lstStyle/>
          <a:p>
            <a:r>
              <a:rPr lang="en-GB" sz="2800" dirty="0">
                <a:latin typeface="Corbel" panose="020B0503020204020204" pitchFamily="34" charset="0"/>
              </a:rPr>
              <a:t>The mass of the Helium is less than the mass of the four protons. </a:t>
            </a:r>
          </a:p>
          <a:p>
            <a:endParaRPr lang="en-GB" sz="2800" dirty="0">
              <a:latin typeface="Corbel" panose="020B0503020204020204" pitchFamily="34" charset="0"/>
            </a:endParaRPr>
          </a:p>
          <a:p>
            <a:r>
              <a:rPr lang="en-GB" sz="2800" dirty="0">
                <a:latin typeface="Corbel" panose="020B0503020204020204" pitchFamily="34" charset="0"/>
              </a:rPr>
              <a:t>This mass difference is released as energy.</a:t>
            </a: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Sarang</a:t>
            </a:r>
          </a:p>
        </p:txBody>
      </p:sp>
      <p:pic>
        <p:nvPicPr>
          <p:cNvPr id="6" name="Picture 5">
            <a:extLst>
              <a:ext uri="{FF2B5EF4-FFF2-40B4-BE49-F238E27FC236}">
                <a16:creationId xmlns:a16="http://schemas.microsoft.com/office/drawing/2014/main" id="{113832A2-6510-45D6-B9A0-2675F9A04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55" y="0"/>
            <a:ext cx="4815334" cy="6858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FCF612-EBC2-4B84-9571-018F9D85D888}"/>
                  </a:ext>
                </a:extLst>
              </p:cNvPr>
              <p:cNvSpPr txBox="1"/>
              <p:nvPr/>
            </p:nvSpPr>
            <p:spPr>
              <a:xfrm>
                <a:off x="1400691" y="5048833"/>
                <a:ext cx="247599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𝐸</m:t>
                      </m:r>
                      <m:r>
                        <a:rPr lang="en-US" sz="4800" b="0" i="1" smtClean="0">
                          <a:latin typeface="Cambria Math" panose="02040503050406030204" pitchFamily="18" charset="0"/>
                        </a:rPr>
                        <m:t>=</m:t>
                      </m:r>
                      <m:r>
                        <a:rPr lang="en-US" sz="4800" b="0" i="1" smtClean="0">
                          <a:latin typeface="Cambria Math" panose="02040503050406030204" pitchFamily="18" charset="0"/>
                        </a:rPr>
                        <m:t>𝑚</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𝑐</m:t>
                          </m:r>
                        </m:e>
                        <m:sup>
                          <m:r>
                            <a:rPr lang="en-US" sz="4800" b="0" i="1" smtClean="0">
                              <a:latin typeface="Cambria Math" panose="02040503050406030204" pitchFamily="18" charset="0"/>
                            </a:rPr>
                            <m:t>2</m:t>
                          </m:r>
                        </m:sup>
                      </m:sSup>
                    </m:oMath>
                  </m:oMathPara>
                </a14:m>
                <a:endParaRPr lang="en-GB" sz="4800" dirty="0"/>
              </a:p>
            </p:txBody>
          </p:sp>
        </mc:Choice>
        <mc:Fallback xmlns="">
          <p:sp>
            <p:nvSpPr>
              <p:cNvPr id="5" name="TextBox 4">
                <a:extLst>
                  <a:ext uri="{FF2B5EF4-FFF2-40B4-BE49-F238E27FC236}">
                    <a16:creationId xmlns:a16="http://schemas.microsoft.com/office/drawing/2014/main" id="{E6FCF612-EBC2-4B84-9571-018F9D85D888}"/>
                  </a:ext>
                </a:extLst>
              </p:cNvPr>
              <p:cNvSpPr txBox="1">
                <a:spLocks noRot="1" noChangeAspect="1" noMove="1" noResize="1" noEditPoints="1" noAdjustHandles="1" noChangeArrowheads="1" noChangeShapeType="1" noTextEdit="1"/>
              </p:cNvSpPr>
              <p:nvPr/>
            </p:nvSpPr>
            <p:spPr>
              <a:xfrm>
                <a:off x="1400691" y="5048833"/>
                <a:ext cx="2475999" cy="738664"/>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52630176"/>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DF842C9-4962-45C0-ABDD-8F94FACB43AE}" vid="{94601DFF-8D49-4B8E-A280-D4A43E3C2C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1363</TotalTime>
  <Words>1677</Words>
  <Application>Microsoft Office PowerPoint</Application>
  <PresentationFormat>Widescreen</PresentationFormat>
  <Paragraphs>230</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Aharoni</vt:lpstr>
      <vt:lpstr>Arial</vt:lpstr>
      <vt:lpstr>Calibri</vt:lpstr>
      <vt:lpstr>Calibri Light</vt:lpstr>
      <vt:lpstr>Cambria Math</vt:lpstr>
      <vt:lpstr>Corbel</vt:lpstr>
      <vt:lpstr>Astro</vt:lpstr>
      <vt:lpstr>PowerPoint Presentation</vt:lpstr>
      <vt:lpstr>Nuclear Fusion</vt:lpstr>
      <vt:lpstr>PowerPoint Presentation</vt:lpstr>
      <vt:lpstr>Nuclear Fusion</vt:lpstr>
      <vt:lpstr>Nuclear Fusion</vt:lpstr>
      <vt:lpstr>PP Chain</vt:lpstr>
      <vt:lpstr>PP Chain</vt:lpstr>
      <vt:lpstr>Coulomb Barrier</vt:lpstr>
      <vt:lpstr>Binding Energy</vt:lpstr>
      <vt:lpstr>Binding Energy</vt:lpstr>
      <vt:lpstr>PowerPoint Presentation</vt:lpstr>
      <vt:lpstr>PowerPoint Presentation</vt:lpstr>
      <vt:lpstr>Fusion Shells</vt:lpstr>
      <vt:lpstr>25 Solar Mass Star</vt:lpstr>
      <vt:lpstr>Mass vs Fusion Process</vt:lpstr>
      <vt:lpstr>PowerPoint Presentation</vt:lpstr>
      <vt:lpstr>Observing the Night Sky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84</cp:revision>
  <cp:lastPrinted>2021-01-06T10:40:25Z</cp:lastPrinted>
  <dcterms:created xsi:type="dcterms:W3CDTF">2021-01-05T13:01:11Z</dcterms:created>
  <dcterms:modified xsi:type="dcterms:W3CDTF">2021-01-10T19:44:40Z</dcterms:modified>
</cp:coreProperties>
</file>